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handoutMasterIdLst>
    <p:handoutMasterId r:id="rId18"/>
  </p:handoutMasterIdLst>
  <p:sldIdLst>
    <p:sldId id="322" r:id="rId2"/>
    <p:sldId id="259" r:id="rId3"/>
    <p:sldId id="260" r:id="rId4"/>
    <p:sldId id="261" r:id="rId5"/>
    <p:sldId id="329" r:id="rId6"/>
    <p:sldId id="327" r:id="rId7"/>
    <p:sldId id="323" r:id="rId8"/>
    <p:sldId id="324" r:id="rId9"/>
    <p:sldId id="325" r:id="rId10"/>
    <p:sldId id="326" r:id="rId11"/>
    <p:sldId id="328" r:id="rId12"/>
    <p:sldId id="317" r:id="rId13"/>
    <p:sldId id="319" r:id="rId14"/>
    <p:sldId id="321" r:id="rId15"/>
    <p:sldId id="304" r:id="rId16"/>
    <p:sldId id="306" r:id="rId17"/>
  </p:sldIdLst>
  <p:sldSz cx="9144000" cy="6858000" type="screen4x3"/>
  <p:notesSz cx="6608763" cy="86868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CC0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457" tIns="41729" rIns="83457" bIns="41729" numCol="1" anchor="t" anchorCtr="0" compatLnSpc="1">
            <a:prstTxWarp prst="textNoShape">
              <a:avLst/>
            </a:prstTxWarp>
          </a:bodyPr>
          <a:lstStyle>
            <a:lvl1pPr defTabSz="835025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3325" y="0"/>
            <a:ext cx="28638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457" tIns="41729" rIns="83457" bIns="41729" numCol="1" anchor="t" anchorCtr="0" compatLnSpc="1">
            <a:prstTxWarp prst="textNoShape">
              <a:avLst/>
            </a:prstTxWarp>
          </a:bodyPr>
          <a:lstStyle>
            <a:lvl1pPr algn="r" defTabSz="835025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1825"/>
            <a:ext cx="28638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457" tIns="41729" rIns="83457" bIns="41729" numCol="1" anchor="b" anchorCtr="0" compatLnSpc="1">
            <a:prstTxWarp prst="textNoShape">
              <a:avLst/>
            </a:prstTxWarp>
          </a:bodyPr>
          <a:lstStyle>
            <a:lvl1pPr defTabSz="835025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3325" y="8251825"/>
            <a:ext cx="286385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457" tIns="41729" rIns="83457" bIns="41729" numCol="1" anchor="b" anchorCtr="0" compatLnSpc="1">
            <a:prstTxWarp prst="textNoShape">
              <a:avLst/>
            </a:prstTxWarp>
          </a:bodyPr>
          <a:lstStyle>
            <a:lvl1pPr algn="r" defTabSz="835025">
              <a:defRPr sz="1100">
                <a:latin typeface="Arial" charset="0"/>
              </a:defRPr>
            </a:lvl1pPr>
          </a:lstStyle>
          <a:p>
            <a:pPr>
              <a:defRPr/>
            </a:pPr>
            <a:fld id="{B07BF10B-098E-4824-B21F-7B04B547B58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4445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0EFF3-1C7C-47FE-952D-BB90C7E2468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C8704-6F9A-4C41-94F6-906D3464A3A4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75E2B-1716-49CE-8764-0A6F1C81985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00675-BD89-44B3-A996-C3E4FDF389B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DED20-1292-4025-A6D4-E17CD98E0EB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F7AEE-8F2D-4FBE-B92B-043A1EAD0CDE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7A5DB-6152-4989-9765-370F6D18B83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78486-DFE2-45BA-8DD0-13EEFF9CF5FC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E59F8-847C-4C54-B09F-E0E8C17B2A17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2E6EA-2D0B-48CF-B62D-B0E9BD8A98B7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C8012-3875-49DF-940A-92DD1EECB49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26663B04-B38D-49A6-91EB-A852C4B4852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 userDrawn="1"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49" name="Line 41"/>
          <p:cNvSpPr>
            <a:spLocks noChangeShapeType="1"/>
          </p:cNvSpPr>
          <p:nvPr userDrawn="1"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50" name="Line 42"/>
          <p:cNvSpPr>
            <a:spLocks noChangeShapeType="1"/>
          </p:cNvSpPr>
          <p:nvPr userDrawn="1"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51" name="Line 43"/>
          <p:cNvSpPr>
            <a:spLocks noChangeShapeType="1"/>
          </p:cNvSpPr>
          <p:nvPr userDrawn="1"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8" y="1238250"/>
            <a:ext cx="8964612" cy="1470025"/>
          </a:xfrm>
        </p:spPr>
        <p:txBody>
          <a:bodyPr/>
          <a:lstStyle/>
          <a:p>
            <a:pPr eaLnBrk="1" hangingPunct="1"/>
            <a:r>
              <a:rPr lang="sr-Cyrl-CS" sz="2500" dirty="0" smtClean="0"/>
              <a:t>ИНТЕГРИСАНЕ</a:t>
            </a:r>
            <a:r>
              <a:rPr lang="sr-Latn-CS" sz="2500" dirty="0" smtClean="0"/>
              <a:t> </a:t>
            </a:r>
            <a:r>
              <a:rPr lang="sr-Cyrl-CS" sz="2500" dirty="0" smtClean="0"/>
              <a:t>АКАДЕМСКЕ СТУДИЈЕ ФАРМАЦИЈЕ</a:t>
            </a:r>
            <a:br>
              <a:rPr lang="sr-Cyrl-CS" sz="2500" dirty="0" smtClean="0"/>
            </a:br>
            <a:r>
              <a:rPr lang="sr-Cyrl-CS" sz="2500" dirty="0" smtClean="0"/>
              <a:t>Д0</a:t>
            </a:r>
            <a:r>
              <a:rPr lang="sr-Latn-CS" sz="2500" dirty="0" smtClean="0"/>
              <a:t>5</a:t>
            </a:r>
            <a:r>
              <a:rPr lang="sr-Cyrl-CS" sz="2500" dirty="0" smtClean="0"/>
              <a:t> </a:t>
            </a:r>
            <a:r>
              <a:rPr lang="sr-Latn-RS" sz="2500" dirty="0" smtClean="0"/>
              <a:t>-</a:t>
            </a:r>
            <a:r>
              <a:rPr lang="sr-Cyrl-CS" sz="2500" dirty="0" smtClean="0"/>
              <a:t> Фармаковигиланца</a:t>
            </a:r>
            <a:r>
              <a:rPr lang="sr-Cyrl-CS" sz="2500" dirty="0" smtClean="0"/>
              <a:t/>
            </a:r>
            <a:br>
              <a:rPr lang="sr-Cyrl-CS" sz="2500" dirty="0" smtClean="0"/>
            </a:br>
            <a:r>
              <a:rPr lang="sr-Cyrl-CS" sz="2000" dirty="0" smtClean="0"/>
              <a:t/>
            </a:r>
            <a:br>
              <a:rPr lang="sr-Cyrl-CS" sz="2000" dirty="0" smtClean="0"/>
            </a:br>
            <a:r>
              <a:rPr lang="sr-Cyrl-CS" sz="2500" dirty="0" smtClean="0">
                <a:solidFill>
                  <a:srgbClr val="CC0000"/>
                </a:solidFill>
              </a:rPr>
              <a:t>Предавање 4</a:t>
            </a:r>
            <a:endParaRPr lang="sr-Latn-CS" sz="2500" dirty="0" smtClean="0">
              <a:solidFill>
                <a:srgbClr val="CC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3356992"/>
            <a:ext cx="8784976" cy="3168650"/>
          </a:xfrm>
        </p:spPr>
        <p:txBody>
          <a:bodyPr/>
          <a:lstStyle/>
          <a:p>
            <a:pPr eaLnBrk="1" hangingPunct="1"/>
            <a:r>
              <a:rPr lang="sr-Latn-CS" b="1" dirty="0" smtClean="0"/>
              <a:t>Прикази случајева </a:t>
            </a:r>
          </a:p>
          <a:p>
            <a:pPr eaLnBrk="1" hangingPunct="1"/>
            <a:r>
              <a:rPr lang="sr-Latn-CS" b="1" dirty="0" smtClean="0"/>
              <a:t>нежељених дејстава лекова</a:t>
            </a:r>
            <a:endParaRPr lang="sr-Cyrl-CS" b="1" dirty="0" smtClean="0"/>
          </a:p>
          <a:p>
            <a:pPr eaLnBrk="1" hangingPunct="1"/>
            <a:endParaRPr lang="sr-Cyrl-CS" sz="5000" b="1" dirty="0" smtClean="0"/>
          </a:p>
          <a:p>
            <a:pPr eaLnBrk="1" hangingPunct="1"/>
            <a:r>
              <a:rPr lang="sr-Cyrl-CS" sz="2600" b="1" dirty="0" smtClean="0">
                <a:solidFill>
                  <a:srgbClr val="CC0000"/>
                </a:solidFill>
              </a:rPr>
              <a:t>Проф. др Марко Фолић</a:t>
            </a:r>
            <a:endParaRPr lang="en-US" sz="2600" b="1" dirty="0" smtClean="0">
              <a:solidFill>
                <a:srgbClr val="CC0000"/>
              </a:solidFill>
            </a:endParaRPr>
          </a:p>
          <a:p>
            <a:pPr algn="l" eaLnBrk="1" hangingPunct="1"/>
            <a:endParaRPr lang="sr-Latn-CS" sz="2700" b="1" dirty="0" smtClean="0">
              <a:solidFill>
                <a:srgbClr val="FF0000"/>
              </a:solidFill>
            </a:endParaRPr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25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2238"/>
            <a:ext cx="8218487" cy="1219200"/>
          </a:xfrm>
        </p:spPr>
        <p:txBody>
          <a:bodyPr/>
          <a:lstStyle/>
          <a:p>
            <a:pPr eaLnBrk="1" hangingPunct="1"/>
            <a:r>
              <a:rPr lang="sr-Latn-CS" sz="3200" smtClean="0"/>
              <a:t>Епилог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6563"/>
            <a:ext cx="8435975" cy="4530725"/>
          </a:xfrm>
        </p:spPr>
        <p:txBody>
          <a:bodyPr/>
          <a:lstStyle/>
          <a:p>
            <a:pPr eaLnBrk="1" hangingPunct="1"/>
            <a:r>
              <a:rPr lang="sr-Latn-CS" sz="2800" dirty="0" smtClean="0"/>
              <a:t>Дијагноза: Паркинсонизам изазван лековима</a:t>
            </a:r>
          </a:p>
          <a:p>
            <a:pPr eaLnBrk="1" hangingPunct="1"/>
            <a:r>
              <a:rPr lang="sr-Latn-CS" sz="2800" dirty="0" smtClean="0"/>
              <a:t>Терапија: леводопа/карбидопа 250/25 mg/24h</a:t>
            </a:r>
          </a:p>
          <a:p>
            <a:pPr eaLnBrk="1" hangingPunct="1"/>
            <a:r>
              <a:rPr lang="sr-Latn-CS" sz="2800" dirty="0" smtClean="0"/>
              <a:t>Исход: Након три дана су нестали симптоми</a:t>
            </a:r>
            <a:r>
              <a:rPr lang="sr-Cyrl-RS" sz="2800" dirty="0" smtClean="0"/>
              <a:t>/знаци</a:t>
            </a:r>
            <a:r>
              <a:rPr lang="sr-Latn-CS" sz="2800" dirty="0" smtClean="0"/>
              <a:t>,</a:t>
            </a:r>
            <a:r>
              <a:rPr lang="sr-Cyrl-CS" sz="2800" dirty="0" smtClean="0"/>
              <a:t> </a:t>
            </a:r>
            <a:r>
              <a:rPr lang="sr-Latn-CS" sz="2800" dirty="0" smtClean="0"/>
              <a:t>након шест недеља је констатовано да је случај решен.</a:t>
            </a:r>
          </a:p>
        </p:txBody>
      </p:sp>
    </p:spTree>
  </p:cSld>
  <p:clrMapOvr>
    <a:masterClrMapping/>
  </p:clrMapOvr>
  <p:transition advTm="2322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r>
              <a:rPr lang="sr-Cyrl-CS" sz="3200" dirty="0" smtClean="0"/>
              <a:t>Пример...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424936" cy="5040560"/>
          </a:xfrm>
        </p:spPr>
        <p:txBody>
          <a:bodyPr/>
          <a:lstStyle/>
          <a:p>
            <a:pPr eaLnBrk="1" hangingPunct="1">
              <a:spcBef>
                <a:spcPts val="500"/>
              </a:spcBef>
            </a:pPr>
            <a:r>
              <a:rPr lang="sr-Cyrl-CS" sz="2200" dirty="0" smtClean="0"/>
              <a:t>П</a:t>
            </a:r>
            <a:r>
              <a:rPr lang="sr-Latn-CS" sz="2200" dirty="0" smtClean="0"/>
              <a:t>ацијент</a:t>
            </a:r>
            <a:r>
              <a:rPr lang="sr-Cyrl-RS" sz="2200" dirty="0" smtClean="0"/>
              <a:t>киња</a:t>
            </a:r>
            <a:r>
              <a:rPr lang="sr-Latn-CS" sz="2200" dirty="0" smtClean="0"/>
              <a:t> се јавља лекару опште праксе</a:t>
            </a:r>
            <a:r>
              <a:rPr lang="sr-Cyrl-RS" sz="2200" dirty="0" smtClean="0"/>
              <a:t> у дому здравља </a:t>
            </a:r>
            <a:r>
              <a:rPr lang="sr-Latn-CS" sz="2200" dirty="0" smtClean="0"/>
              <a:t>због слабости организма, малаксалости, болова у грлу, отежаног гутања, повишене </a:t>
            </a:r>
            <a:r>
              <a:rPr lang="sr-Cyrl-RS" sz="2200" dirty="0" smtClean="0"/>
              <a:t>телесне температуре</a:t>
            </a:r>
            <a:r>
              <a:rPr lang="sr-Latn-CS" sz="2200" dirty="0" smtClean="0"/>
              <a:t> (38,7</a:t>
            </a:r>
            <a:r>
              <a:rPr lang="sr-Cyrl-CS" sz="2200" baseline="30000" dirty="0" smtClean="0"/>
              <a:t>О</a:t>
            </a:r>
            <a:r>
              <a:rPr lang="sr-Cyrl-CS" sz="2200" dirty="0" smtClean="0"/>
              <a:t>С</a:t>
            </a:r>
            <a:r>
              <a:rPr lang="sr-Latn-CS" sz="2200" dirty="0" smtClean="0"/>
              <a:t>). </a:t>
            </a:r>
          </a:p>
          <a:p>
            <a:pPr eaLnBrk="1" hangingPunct="1">
              <a:spcBef>
                <a:spcPts val="500"/>
              </a:spcBef>
            </a:pPr>
            <a:r>
              <a:rPr lang="sr-Cyrl-RS" sz="2200" dirty="0" smtClean="0"/>
              <a:t>Л</a:t>
            </a:r>
            <a:r>
              <a:rPr lang="sr-Latn-CS" sz="2200" dirty="0" smtClean="0"/>
              <a:t>абораторијске анализе</a:t>
            </a:r>
            <a:r>
              <a:rPr lang="sr-Cyrl-RS" sz="2200" dirty="0" smtClean="0"/>
              <a:t>: </a:t>
            </a:r>
            <a:r>
              <a:rPr lang="sr-Latn-CS" sz="2200" dirty="0" smtClean="0"/>
              <a:t>Lе=0,7</a:t>
            </a:r>
            <a:r>
              <a:rPr lang="sr-Cyrl-CS" sz="2200" dirty="0" smtClean="0"/>
              <a:t>х</a:t>
            </a:r>
            <a:r>
              <a:rPr lang="sr-Latn-CS" sz="2200" dirty="0" smtClean="0"/>
              <a:t>10</a:t>
            </a:r>
            <a:r>
              <a:rPr lang="sr-Cyrl-CS" sz="2200" baseline="30000" dirty="0" smtClean="0"/>
              <a:t>9</a:t>
            </a:r>
            <a:r>
              <a:rPr lang="sr-Latn-CS" sz="2200" dirty="0" smtClean="0"/>
              <a:t>/L.</a:t>
            </a:r>
            <a:r>
              <a:rPr lang="sr-Cyrl-RS" sz="2200" dirty="0" smtClean="0"/>
              <a:t>..</a:t>
            </a:r>
            <a:endParaRPr lang="sr-Latn-CS" sz="2200" dirty="0" smtClean="0"/>
          </a:p>
          <a:p>
            <a:pPr eaLnBrk="1" hangingPunct="1">
              <a:spcBef>
                <a:spcPts val="500"/>
              </a:spcBef>
            </a:pPr>
            <a:r>
              <a:rPr lang="sr-Cyrl-RS" sz="2200" dirty="0" smtClean="0"/>
              <a:t>Анамнестички, пре месец дана </a:t>
            </a:r>
            <a:r>
              <a:rPr lang="sr-Cyrl-CS" sz="2200" dirty="0" smtClean="0"/>
              <a:t>д</a:t>
            </a:r>
            <a:r>
              <a:rPr lang="sr-Latn-CS" sz="2200" dirty="0" smtClean="0"/>
              <a:t>ијагностикован</a:t>
            </a:r>
            <a:r>
              <a:rPr lang="sr-Cyrl-CS" sz="2200" dirty="0" smtClean="0"/>
              <a:t>а</a:t>
            </a:r>
            <a:r>
              <a:rPr lang="sr-Latn-CS" sz="2200" dirty="0" smtClean="0"/>
              <a:t> </a:t>
            </a:r>
            <a:r>
              <a:rPr lang="sr-Cyrl-RS" sz="2200" dirty="0" smtClean="0"/>
              <a:t>је </a:t>
            </a:r>
            <a:r>
              <a:rPr lang="sr-Latn-CS" sz="2200" dirty="0" smtClean="0"/>
              <a:t>хипертиреоз</a:t>
            </a:r>
            <a:r>
              <a:rPr lang="sr-Cyrl-CS" sz="2200" dirty="0" smtClean="0"/>
              <a:t>а,</a:t>
            </a:r>
            <a:r>
              <a:rPr lang="sr-Latn-CS" sz="2200" dirty="0" smtClean="0"/>
              <a:t> </a:t>
            </a:r>
            <a:r>
              <a:rPr lang="sr-Cyrl-RS" sz="2200" dirty="0" smtClean="0"/>
              <a:t>када је</a:t>
            </a:r>
            <a:r>
              <a:rPr lang="sr-Cyrl-CS" sz="2200" dirty="0" smtClean="0"/>
              <a:t> и и</a:t>
            </a:r>
            <a:r>
              <a:rPr lang="sr-Latn-CS" sz="2200" dirty="0" smtClean="0"/>
              <a:t>ндикована употреба пропилтиоурацил</a:t>
            </a:r>
            <a:r>
              <a:rPr lang="sr-Cyrl-RS" sz="2200" dirty="0" smtClean="0"/>
              <a:t>а у индивидулано прилагођеној дози.</a:t>
            </a:r>
            <a:endParaRPr lang="sr-Cyrl-CS" sz="2200" dirty="0" smtClean="0"/>
          </a:p>
          <a:p>
            <a:pPr eaLnBrk="1" hangingPunct="1">
              <a:spcBef>
                <a:spcPts val="500"/>
              </a:spcBef>
            </a:pPr>
            <a:r>
              <a:rPr lang="sr-Latn-CS" sz="2200" dirty="0" smtClean="0"/>
              <a:t>Упуће</a:t>
            </a:r>
            <a:r>
              <a:rPr lang="sr-Cyrl-RS" sz="2200" dirty="0" smtClean="0"/>
              <a:t>на</a:t>
            </a:r>
            <a:r>
              <a:rPr lang="sr-Latn-CS" sz="2200" dirty="0" smtClean="0"/>
              <a:t> је у </a:t>
            </a:r>
            <a:r>
              <a:rPr lang="sr-Cyrl-RS" sz="2200" dirty="0" smtClean="0"/>
              <a:t>болницу ради </a:t>
            </a:r>
            <a:r>
              <a:rPr lang="sr-Latn-CS" sz="2200" dirty="0" smtClean="0"/>
              <a:t>даљег испитивања</a:t>
            </a:r>
            <a:r>
              <a:rPr lang="sr-Cyrl-RS" sz="2200" dirty="0" smtClean="0"/>
              <a:t> </a:t>
            </a:r>
          </a:p>
          <a:p>
            <a:pPr marL="717550" indent="-358775" eaLnBrk="1" hangingPunct="1">
              <a:spcBef>
                <a:spcPts val="500"/>
              </a:spcBef>
            </a:pPr>
            <a:r>
              <a:rPr lang="sr-Cyrl-RS" sz="2200" dirty="0" smtClean="0"/>
              <a:t>Прекинута је даља примена пропилтиоурацила. </a:t>
            </a:r>
          </a:p>
          <a:p>
            <a:pPr marL="717550" indent="-358775" eaLnBrk="1" hangingPunct="1">
              <a:spcBef>
                <a:spcPts val="500"/>
              </a:spcBef>
            </a:pPr>
            <a:r>
              <a:rPr lang="sr-Cyrl-RS" sz="2200" dirty="0" smtClean="0"/>
              <a:t>Индикована адекватна медикаментозна терапија уз постепено повлачење тегоба/опоравак пацијента</a:t>
            </a:r>
          </a:p>
          <a:p>
            <a:pPr eaLnBrk="1" hangingPunct="1">
              <a:spcBef>
                <a:spcPts val="500"/>
              </a:spcBef>
            </a:pPr>
            <a:r>
              <a:rPr lang="sr-Cyrl-CS" sz="2200" i="1" dirty="0" smtClean="0"/>
              <a:t>Пропилтиоурацил</a:t>
            </a:r>
          </a:p>
          <a:p>
            <a:pPr lvl="1" eaLnBrk="1" hangingPunct="1">
              <a:spcBef>
                <a:spcPts val="500"/>
              </a:spcBef>
            </a:pPr>
            <a:r>
              <a:rPr lang="sr-Cyrl-CS" sz="2200" i="1" dirty="0" smtClean="0"/>
              <a:t>Н</a:t>
            </a:r>
            <a:r>
              <a:rPr lang="sr-Latn-CS" sz="2200" i="1" dirty="0" smtClean="0"/>
              <a:t>ежељена дејства: </a:t>
            </a:r>
            <a:r>
              <a:rPr lang="sr-Cyrl-RS" sz="2200" i="1" dirty="0" smtClean="0"/>
              <a:t>леукопенија, </a:t>
            </a:r>
            <a:r>
              <a:rPr lang="sr-Latn-CS" sz="2200" i="1" dirty="0" smtClean="0"/>
              <a:t>агранулоцитоза</a:t>
            </a:r>
            <a:r>
              <a:rPr lang="sr-Cyrl-RS" sz="2200" i="1" dirty="0" smtClean="0"/>
              <a:t>, </a:t>
            </a:r>
            <a:r>
              <a:rPr lang="sr-Latn-CS" sz="2200" i="1" dirty="0" smtClean="0"/>
              <a:t>гранулоцитопенија, тромбоцитопенија</a:t>
            </a:r>
            <a:r>
              <a:rPr lang="sr-Cyrl-RS" sz="2200" i="1" dirty="0" smtClean="0"/>
              <a:t>...</a:t>
            </a:r>
            <a:r>
              <a:rPr lang="sr-Latn-CS" sz="2200" i="1" dirty="0" smtClean="0"/>
              <a:t> </a:t>
            </a:r>
            <a:endParaRPr lang="sr-Cyrl-CS" sz="2200" i="1" dirty="0" smtClean="0"/>
          </a:p>
          <a:p>
            <a:pPr marL="717550" indent="-358775" eaLnBrk="1" hangingPunct="1">
              <a:spcBef>
                <a:spcPts val="600"/>
              </a:spcBef>
            </a:pPr>
            <a:endParaRPr lang="sr-Cyrl-CS" sz="2200" dirty="0" smtClean="0"/>
          </a:p>
          <a:p>
            <a:endParaRPr lang="en-US" sz="2200" dirty="0"/>
          </a:p>
        </p:txBody>
      </p:sp>
    </p:spTree>
  </p:cSld>
  <p:clrMapOvr>
    <a:masterClrMapping/>
  </p:clrMapOvr>
  <p:transition advTm="8227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4025"/>
            <a:ext cx="8229600" cy="887413"/>
          </a:xfrm>
        </p:spPr>
        <p:txBody>
          <a:bodyPr/>
          <a:lstStyle/>
          <a:p>
            <a:pPr eaLnBrk="1" hangingPunct="1"/>
            <a:r>
              <a:rPr lang="sr-Latn-CS" sz="3200" smtClean="0"/>
              <a:t>“</a:t>
            </a:r>
            <a:r>
              <a:rPr lang="sr-Cyrl-CS" sz="3200" smtClean="0"/>
              <a:t>Т</a:t>
            </a:r>
            <a:r>
              <a:rPr lang="sr-Latn-CS" sz="3200" smtClean="0"/>
              <a:t>ерапеутск</a:t>
            </a:r>
            <a:r>
              <a:rPr lang="sr-Cyrl-CS" sz="3200" smtClean="0"/>
              <a:t>е</a:t>
            </a:r>
            <a:r>
              <a:rPr lang="sr-Latn-CS" sz="3200" smtClean="0"/>
              <a:t> трагедиј</a:t>
            </a:r>
            <a:r>
              <a:rPr lang="sr-Cyrl-CS" sz="3200" smtClean="0"/>
              <a:t>е</a:t>
            </a:r>
            <a:r>
              <a:rPr lang="sr-Latn-CS" sz="3200" smtClean="0"/>
              <a:t>”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22413"/>
            <a:ext cx="8353425" cy="51466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Сулфонамиди, уведени </a:t>
            </a:r>
            <a:r>
              <a:rPr lang="sr-Cyrl-CS" sz="2300" dirty="0" smtClean="0"/>
              <a:t>средином тридесетих година прошлога века</a:t>
            </a:r>
            <a:r>
              <a:rPr lang="sr-Latn-CS" sz="2300" dirty="0" smtClean="0"/>
              <a:t> представљали су значајан терапијски напредак у лечењу најчешћих бактеријских инфекција</a:t>
            </a:r>
            <a:r>
              <a:rPr lang="sr-Cyrl-CS" sz="23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300" dirty="0" smtClean="0"/>
              <a:t>Н</a:t>
            </a:r>
            <a:r>
              <a:rPr lang="sr-Latn-CS" sz="2300" dirty="0" smtClean="0"/>
              <a:t>а тржишту </a:t>
            </a:r>
            <a:r>
              <a:rPr lang="sr-Cyrl-CS" sz="2300" dirty="0" smtClean="0"/>
              <a:t>су </a:t>
            </a:r>
            <a:r>
              <a:rPr lang="sr-Latn-CS" sz="2300" dirty="0" smtClean="0"/>
              <a:t>се налазили само у облику таблета и капсула</a:t>
            </a:r>
            <a:r>
              <a:rPr lang="sr-Cyrl-CS" sz="2300" dirty="0" smtClean="0"/>
              <a:t>, а како</a:t>
            </a:r>
            <a:r>
              <a:rPr lang="ru-RU" sz="2300" dirty="0" smtClean="0"/>
              <a:t> је сулфаниламид готово нерастворљив у води, испробавано је неколико индустријских растварача. 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300" dirty="0" smtClean="0"/>
              <a:t>Е</a:t>
            </a:r>
            <a:r>
              <a:rPr lang="sr-Latn-CS" sz="2300" dirty="0" smtClean="0"/>
              <a:t>тилен гликол </a:t>
            </a:r>
            <a:r>
              <a:rPr lang="sr-Cyrl-CS" sz="2300" dirty="0" smtClean="0"/>
              <a:t>се показао као добар растварач - </a:t>
            </a:r>
            <a:r>
              <a:rPr lang="sr-Latn-CS" sz="2300" dirty="0" smtClean="0"/>
              <a:t> начињен је “еликсир” уз додатак мирисних материја и воде. 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300" dirty="0" smtClean="0"/>
              <a:t>Детаљније </a:t>
            </a:r>
            <a:r>
              <a:rPr lang="sr-Latn-CS" sz="2300" dirty="0" smtClean="0"/>
              <a:t>физичко</a:t>
            </a:r>
            <a:r>
              <a:rPr lang="sr-Cyrl-CS" sz="2300" dirty="0" smtClean="0"/>
              <a:t>-</a:t>
            </a:r>
            <a:r>
              <a:rPr lang="sr-Latn-CS" sz="2300" dirty="0" smtClean="0"/>
              <a:t>хемијск</a:t>
            </a:r>
            <a:r>
              <a:rPr lang="sr-Cyrl-CS" sz="2300" dirty="0" smtClean="0"/>
              <a:t>е</a:t>
            </a:r>
            <a:r>
              <a:rPr lang="sr-Latn-CS" sz="2300" dirty="0" smtClean="0"/>
              <a:t> анализ</a:t>
            </a:r>
            <a:r>
              <a:rPr lang="sr-Cyrl-CS" sz="2300" dirty="0" smtClean="0"/>
              <a:t>е нису биле рађене, а л</a:t>
            </a:r>
            <a:r>
              <a:rPr lang="sr-Latn-CS" sz="2300" dirty="0" smtClean="0"/>
              <a:t>ек у овом облику није био тестиран на животињама</a:t>
            </a:r>
            <a:r>
              <a:rPr lang="sr-Cyrl-CS" sz="2300" dirty="0" smtClean="0"/>
              <a:t>.</a:t>
            </a:r>
            <a:endParaRPr lang="sr-Latn-CS" sz="2300" dirty="0" smtClean="0"/>
          </a:p>
          <a:p>
            <a:pPr eaLnBrk="1" hangingPunct="1">
              <a:lnSpc>
                <a:spcPct val="90000"/>
              </a:lnSpc>
            </a:pPr>
            <a:r>
              <a:rPr lang="ru-RU" sz="2300" dirty="0" smtClean="0"/>
              <a:t>Више од 100 деце умрло је као последица употребе сулфаниламидског еликсира.</a:t>
            </a:r>
            <a:endParaRPr lang="sr-Latn-CS" sz="23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300" i="1" dirty="0" smtClean="0">
                <a:solidFill>
                  <a:srgbClr val="CC0000"/>
                </a:solidFill>
              </a:rPr>
              <a:t>Д</a:t>
            </a:r>
            <a:r>
              <a:rPr lang="sr-Latn-CS" sz="2300" i="1" dirty="0" smtClean="0">
                <a:solidFill>
                  <a:srgbClr val="CC0000"/>
                </a:solidFill>
              </a:rPr>
              <a:t>анас</a:t>
            </a:r>
            <a:r>
              <a:rPr lang="sr-Cyrl-CS" sz="2300" i="1" dirty="0" smtClean="0">
                <a:solidFill>
                  <a:srgbClr val="CC0000"/>
                </a:solidFill>
              </a:rPr>
              <a:t> се е</a:t>
            </a:r>
            <a:r>
              <a:rPr lang="sr-Latn-CS" sz="2300" i="1" dirty="0" smtClean="0">
                <a:solidFill>
                  <a:srgbClr val="CC0000"/>
                </a:solidFill>
              </a:rPr>
              <a:t>тилен гликол  користи у аутомобилској индустрији</a:t>
            </a:r>
            <a:r>
              <a:rPr lang="sr-Cyrl-CS" sz="2300" i="1" dirty="0" smtClean="0">
                <a:solidFill>
                  <a:srgbClr val="CC0000"/>
                </a:solidFill>
              </a:rPr>
              <a:t> (као </a:t>
            </a:r>
            <a:r>
              <a:rPr lang="sr-Latn-CS" sz="2300" i="1" dirty="0" smtClean="0">
                <a:solidFill>
                  <a:srgbClr val="CC0000"/>
                </a:solidFill>
              </a:rPr>
              <a:t>антифриз</a:t>
            </a:r>
            <a:r>
              <a:rPr lang="sr-Cyrl-CS" sz="2300" i="1" dirty="0" smtClean="0">
                <a:solidFill>
                  <a:srgbClr val="CC0000"/>
                </a:solidFill>
              </a:rPr>
              <a:t>, расхладна течност)</a:t>
            </a:r>
            <a:r>
              <a:rPr lang="sr-Latn-CS" sz="2300" i="1" dirty="0" smtClean="0">
                <a:solidFill>
                  <a:srgbClr val="CC0000"/>
                </a:solidFill>
              </a:rPr>
              <a:t> </a:t>
            </a:r>
          </a:p>
        </p:txBody>
      </p:sp>
    </p:spTree>
  </p:cSld>
  <p:clrMapOvr>
    <a:masterClrMapping/>
  </p:clrMapOvr>
  <p:transition advTm="7857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28775"/>
            <a:ext cx="8382000" cy="4751388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ru-RU" sz="2400" dirty="0" smtClean="0"/>
              <a:t>Талидомид се </a:t>
            </a:r>
            <a:r>
              <a:rPr lang="en-US" sz="2400" dirty="0" err="1" smtClean="0"/>
              <a:t>средином</a:t>
            </a:r>
            <a:r>
              <a:rPr lang="en-US" sz="2400" dirty="0" smtClean="0"/>
              <a:t> </a:t>
            </a:r>
            <a:r>
              <a:rPr lang="en-US" sz="2400" dirty="0" err="1" smtClean="0"/>
              <a:t>прошлог</a:t>
            </a:r>
            <a:r>
              <a:rPr lang="en-US" sz="2400" dirty="0" smtClean="0"/>
              <a:t> </a:t>
            </a:r>
            <a:r>
              <a:rPr lang="en-US" sz="2400" dirty="0" err="1" smtClean="0"/>
              <a:t>века</a:t>
            </a:r>
            <a:r>
              <a:rPr lang="sr-Cyrl-RS" sz="2400" dirty="0" smtClean="0"/>
              <a:t> </a:t>
            </a:r>
            <a:r>
              <a:rPr lang="en-US" sz="2400" dirty="0" smtClean="0"/>
              <a:t>у</a:t>
            </a:r>
            <a:r>
              <a:rPr lang="ru-RU" sz="2400" dirty="0" smtClean="0"/>
              <a:t>потребљавао код трудница као антиеметик и благи седати</a:t>
            </a:r>
            <a:r>
              <a:rPr lang="sr-Cyrl-CS" sz="2400" dirty="0" smtClean="0"/>
              <a:t>в</a:t>
            </a:r>
            <a:r>
              <a:rPr lang="ru-RU" sz="2400" dirty="0" smtClean="0"/>
              <a:t>. </a:t>
            </a:r>
            <a:endParaRPr lang="sr-Latn-CS" sz="2400" dirty="0" smtClean="0"/>
          </a:p>
          <a:p>
            <a:pPr eaLnBrk="1" hangingPunct="1">
              <a:lnSpc>
                <a:spcPct val="95000"/>
              </a:lnSpc>
            </a:pPr>
            <a:r>
              <a:rPr lang="sr-Cyrl-CS" sz="2400" dirty="0" smtClean="0"/>
              <a:t>Крајем педесетих година прошлога века уочени су </a:t>
            </a:r>
            <a:r>
              <a:rPr lang="sr-Latn-CS" sz="2400" dirty="0" smtClean="0"/>
              <a:t> случајеви “ф</a:t>
            </a:r>
            <a:r>
              <a:rPr lang="sr-Cyrl-CS" sz="2400" dirty="0" smtClean="0"/>
              <a:t>ет</a:t>
            </a:r>
            <a:r>
              <a:rPr lang="sr-Latn-CS" sz="2400" dirty="0" smtClean="0"/>
              <a:t>омегалије”</a:t>
            </a:r>
            <a:r>
              <a:rPr lang="sr-Cyrl-CS" sz="2400" dirty="0" smtClean="0"/>
              <a:t>. </a:t>
            </a:r>
          </a:p>
          <a:p>
            <a:pPr eaLnBrk="1" hangingPunct="1">
              <a:lnSpc>
                <a:spcPct val="95000"/>
              </a:lnSpc>
            </a:pPr>
            <a:r>
              <a:rPr lang="sr-Cyrl-CS" sz="2400" dirty="0" smtClean="0"/>
              <a:t>Б</a:t>
            </a:r>
            <a:r>
              <a:rPr lang="sr-Latn-CS" sz="2400" dirty="0" smtClean="0"/>
              <a:t>рој </a:t>
            </a:r>
            <a:r>
              <a:rPr lang="sr-Cyrl-CS" sz="2400" dirty="0" smtClean="0"/>
              <a:t>случајева </a:t>
            </a:r>
            <a:r>
              <a:rPr lang="sr-Latn-CS" sz="2400" dirty="0" smtClean="0"/>
              <a:t>из године у годину </a:t>
            </a:r>
            <a:r>
              <a:rPr lang="sr-Cyrl-CS" sz="2400" dirty="0" smtClean="0"/>
              <a:t>нагло је </a:t>
            </a:r>
            <a:r>
              <a:rPr lang="sr-Latn-CS" sz="2400" dirty="0" smtClean="0"/>
              <a:t>растао. </a:t>
            </a:r>
            <a:endParaRPr lang="sr-Cyrl-CS" sz="2400" dirty="0" smtClean="0"/>
          </a:p>
          <a:p>
            <a:pPr eaLnBrk="1" hangingPunct="1">
              <a:lnSpc>
                <a:spcPct val="95000"/>
              </a:lnSpc>
            </a:pPr>
            <a:r>
              <a:rPr lang="sr-Cyrl-CS" sz="2400" dirty="0" smtClean="0"/>
              <a:t>У</a:t>
            </a:r>
            <a:r>
              <a:rPr lang="sr-Latn-CS" sz="2400" dirty="0" smtClean="0"/>
              <a:t>очена </a:t>
            </a:r>
            <a:r>
              <a:rPr lang="sr-Cyrl-CS" sz="2400" dirty="0" smtClean="0"/>
              <a:t>је </a:t>
            </a:r>
            <a:r>
              <a:rPr lang="sr-Latn-CS" sz="2400" dirty="0" smtClean="0"/>
              <a:t>веза</a:t>
            </a:r>
            <a:r>
              <a:rPr lang="sr-Cyrl-CS" sz="2400" dirty="0" smtClean="0"/>
              <a:t> </a:t>
            </a:r>
            <a:r>
              <a:rPr lang="sr-Latn-CS" sz="2400" dirty="0" smtClean="0"/>
              <a:t>мајчине употребе</a:t>
            </a:r>
            <a:r>
              <a:rPr lang="sr-Cyrl-CS" sz="2400" dirty="0" smtClean="0"/>
              <a:t> наведеног лека </a:t>
            </a:r>
            <a:r>
              <a:rPr lang="sr-Latn-CS" sz="2400" dirty="0" smtClean="0"/>
              <a:t>између </a:t>
            </a:r>
            <a:r>
              <a:rPr lang="sr-Cyrl-CS" sz="2400" dirty="0" smtClean="0"/>
              <a:t>                 </a:t>
            </a:r>
            <a:r>
              <a:rPr lang="sr-Latn-CS" sz="2400" dirty="0" smtClean="0"/>
              <a:t>4. и 6. недеље трудноће </a:t>
            </a:r>
            <a:r>
              <a:rPr lang="en-US" sz="2400" dirty="0" smtClean="0"/>
              <a:t>и п</a:t>
            </a:r>
            <a:r>
              <a:rPr lang="sr-Latn-CS" sz="2400" dirty="0" smtClean="0"/>
              <a:t>оремећај</a:t>
            </a:r>
            <a:r>
              <a:rPr lang="en-US" sz="2400" dirty="0" smtClean="0"/>
              <a:t>а</a:t>
            </a:r>
            <a:r>
              <a:rPr lang="sr-Cyrl-CS" sz="2400" dirty="0" smtClean="0"/>
              <a:t> </a:t>
            </a:r>
            <a:r>
              <a:rPr lang="sr-Latn-CS" sz="2400" dirty="0" smtClean="0"/>
              <a:t>код новорођене деце</a:t>
            </a:r>
            <a:r>
              <a:rPr lang="sr-Cyrl-CS" sz="2400" dirty="0" smtClean="0"/>
              <a:t> који су</a:t>
            </a:r>
            <a:r>
              <a:rPr lang="sr-Latn-CS" sz="2400" dirty="0" smtClean="0"/>
              <a:t> описани као </a:t>
            </a:r>
            <a:r>
              <a:rPr lang="sr-Cyrl-CS" sz="2400" dirty="0" smtClean="0"/>
              <a:t>Ф</a:t>
            </a:r>
            <a:r>
              <a:rPr lang="sr-Latn-CS" sz="2400" dirty="0" smtClean="0"/>
              <a:t>етални талидомидски синдром или Лензов синдром</a:t>
            </a:r>
            <a:r>
              <a:rPr lang="sr-Cyrl-CS" sz="2400" dirty="0" smtClean="0"/>
              <a:t>.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95263"/>
            <a:ext cx="8218487" cy="1146175"/>
          </a:xfrm>
          <a:noFill/>
        </p:spPr>
        <p:txBody>
          <a:bodyPr/>
          <a:lstStyle/>
          <a:p>
            <a:pPr eaLnBrk="1" hangingPunct="1"/>
            <a:r>
              <a:rPr lang="sr-Latn-CS" sz="3200" smtClean="0"/>
              <a:t>“</a:t>
            </a:r>
            <a:r>
              <a:rPr lang="sr-Cyrl-CS" sz="3200" smtClean="0"/>
              <a:t>Т</a:t>
            </a:r>
            <a:r>
              <a:rPr lang="sr-Latn-CS" sz="3200" smtClean="0"/>
              <a:t>ерапеутск</a:t>
            </a:r>
            <a:r>
              <a:rPr lang="sr-Cyrl-CS" sz="3200" smtClean="0"/>
              <a:t>е</a:t>
            </a:r>
            <a:r>
              <a:rPr lang="sr-Latn-CS" sz="3200" smtClean="0"/>
              <a:t> трагедиј</a:t>
            </a:r>
            <a:r>
              <a:rPr lang="sr-Cyrl-CS" sz="3200" smtClean="0"/>
              <a:t>е</a:t>
            </a:r>
            <a:r>
              <a:rPr lang="sr-Latn-CS" sz="3200" smtClean="0"/>
              <a:t>”</a:t>
            </a:r>
          </a:p>
        </p:txBody>
      </p:sp>
    </p:spTree>
  </p:cSld>
  <p:clrMapOvr>
    <a:masterClrMapping/>
  </p:clrMapOvr>
  <p:transition advTm="3642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39825"/>
          </a:xfrm>
        </p:spPr>
        <p:txBody>
          <a:bodyPr/>
          <a:lstStyle/>
          <a:p>
            <a:pPr eaLnBrk="1" hangingPunct="1"/>
            <a:r>
              <a:rPr lang="sr-Latn-CS" sz="3200" dirty="0" smtClean="0"/>
              <a:t>“</a:t>
            </a:r>
            <a:r>
              <a:rPr lang="sr-Cyrl-CS" sz="3200" dirty="0" smtClean="0"/>
              <a:t>Т</a:t>
            </a:r>
            <a:r>
              <a:rPr lang="sr-Latn-CS" sz="3200" dirty="0" smtClean="0"/>
              <a:t>ерапеутск</a:t>
            </a:r>
            <a:r>
              <a:rPr lang="sr-Cyrl-CS" sz="3200" dirty="0" smtClean="0"/>
              <a:t>е</a:t>
            </a:r>
            <a:r>
              <a:rPr lang="sr-Latn-CS" sz="3200" dirty="0" smtClean="0"/>
              <a:t> трагедиј</a:t>
            </a:r>
            <a:r>
              <a:rPr lang="sr-Cyrl-CS" sz="3200" dirty="0" smtClean="0"/>
              <a:t>е</a:t>
            </a:r>
            <a:r>
              <a:rPr lang="sr-Latn-CS" sz="3200" dirty="0" smtClean="0"/>
              <a:t>”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81163"/>
            <a:ext cx="8229600" cy="4411662"/>
          </a:xfrm>
        </p:spPr>
        <p:txBody>
          <a:bodyPr/>
          <a:lstStyle/>
          <a:p>
            <a:pPr eaLnBrk="1" hangingPunct="1"/>
            <a:r>
              <a:rPr lang="sr-Cyrl-CS" sz="2500" dirty="0" smtClean="0"/>
              <a:t>Синдром се базирао на</a:t>
            </a:r>
            <a:r>
              <a:rPr lang="sr-Latn-CS" sz="2500" dirty="0" smtClean="0"/>
              <a:t> урођеној мани, код које су дуге кости екстремитета </a:t>
            </a:r>
            <a:r>
              <a:rPr lang="sr-Cyrl-RS" sz="2500" dirty="0" smtClean="0"/>
              <a:t>биле </a:t>
            </a:r>
            <a:r>
              <a:rPr lang="sr-Latn-CS" sz="2500" dirty="0" smtClean="0"/>
              <a:t>дефектне, а екстремитети </a:t>
            </a:r>
            <a:r>
              <a:rPr lang="sr-Cyrl-RS" sz="2500" dirty="0" smtClean="0"/>
              <a:t>су </a:t>
            </a:r>
            <a:r>
              <a:rPr lang="sr-Latn-CS" sz="2500" dirty="0" smtClean="0"/>
              <a:t>се завршава</a:t>
            </a:r>
            <a:r>
              <a:rPr lang="sr-Cyrl-RS" sz="2500" dirty="0" smtClean="0"/>
              <a:t>ли</a:t>
            </a:r>
            <a:r>
              <a:rPr lang="sr-Latn-CS" sz="2500" dirty="0" smtClean="0"/>
              <a:t> нормалним или рудиментираним шакама и стопалима</a:t>
            </a:r>
            <a:r>
              <a:rPr lang="sr-Cyrl-CS" sz="2500" dirty="0" smtClean="0"/>
              <a:t>.</a:t>
            </a:r>
            <a:endParaRPr lang="sr-Latn-CS" sz="2500" dirty="0" smtClean="0"/>
          </a:p>
          <a:p>
            <a:pPr eaLnBrk="1" hangingPunct="1"/>
            <a:r>
              <a:rPr lang="ru-RU" sz="2500" dirty="0" smtClean="0"/>
              <a:t>Процењује се да је укупно у свету талидомид изазвао урођене малформације у око 10000 деце, од којих је око 5000 преживело.</a:t>
            </a:r>
          </a:p>
        </p:txBody>
      </p:sp>
    </p:spTree>
  </p:cSld>
  <p:clrMapOvr>
    <a:masterClrMapping/>
  </p:clrMapOvr>
  <p:transition advTm="2295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77825"/>
            <a:ext cx="8281168" cy="963613"/>
          </a:xfrm>
        </p:spPr>
        <p:txBody>
          <a:bodyPr/>
          <a:lstStyle/>
          <a:p>
            <a:pPr eaLnBrk="1" hangingPunct="1"/>
            <a:r>
              <a:rPr lang="sr-Cyrl-CS" sz="3000" dirty="0" smtClean="0"/>
              <a:t>Могући у</a:t>
            </a:r>
            <a:r>
              <a:rPr lang="sr-Latn-CS" sz="3000" dirty="0" smtClean="0"/>
              <a:t>зроци нежељених реакција</a:t>
            </a:r>
            <a:r>
              <a:rPr lang="sr-Cyrl-CS" sz="3000" dirty="0" smtClean="0"/>
              <a:t> у пракси</a:t>
            </a:r>
            <a:endParaRPr lang="sr-Latn-CS" sz="30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8208962" cy="4530725"/>
          </a:xfrm>
        </p:spPr>
        <p:txBody>
          <a:bodyPr/>
          <a:lstStyle/>
          <a:p>
            <a:pPr marL="358775" indent="-358775" eaLnBrk="1" hangingPunct="1">
              <a:lnSpc>
                <a:spcPct val="90000"/>
              </a:lnSpc>
            </a:pPr>
            <a:r>
              <a:rPr lang="sr-Cyrl-CS" sz="2600" dirty="0" smtClean="0"/>
              <a:t>П</a:t>
            </a:r>
            <a:r>
              <a:rPr lang="sr-Latn-CS" sz="2600" dirty="0" smtClean="0"/>
              <a:t>римена</a:t>
            </a:r>
            <a:r>
              <a:rPr lang="sr-Cyrl-CS" sz="2600" dirty="0" smtClean="0"/>
              <a:t> </a:t>
            </a:r>
            <a:r>
              <a:rPr lang="sr-Latn-CS" sz="2600" dirty="0" smtClean="0"/>
              <a:t>контраиндикован</a:t>
            </a:r>
            <a:r>
              <a:rPr lang="sr-Cyrl-CS" sz="2600" dirty="0" smtClean="0"/>
              <a:t>их</a:t>
            </a:r>
            <a:r>
              <a:rPr lang="sr-Latn-CS" sz="2600" dirty="0" smtClean="0"/>
              <a:t> лекова</a:t>
            </a:r>
          </a:p>
          <a:p>
            <a:pPr marL="358775" indent="-358775" eaLnBrk="1" hangingPunct="1">
              <a:lnSpc>
                <a:spcPct val="90000"/>
              </a:lnSpc>
            </a:pPr>
            <a:r>
              <a:rPr lang="sr-Cyrl-CS" sz="2600" dirty="0" smtClean="0"/>
              <a:t>И</a:t>
            </a:r>
            <a:r>
              <a:rPr lang="sr-Latn-CS" sz="2600" dirty="0" smtClean="0"/>
              <a:t>нтеракције лекова</a:t>
            </a:r>
          </a:p>
          <a:p>
            <a:pPr marL="358775" indent="-358775" eaLnBrk="1" hangingPunct="1">
              <a:lnSpc>
                <a:spcPct val="90000"/>
              </a:lnSpc>
            </a:pPr>
            <a:r>
              <a:rPr lang="sr-Cyrl-CS" sz="2600" dirty="0" smtClean="0"/>
              <a:t>Ис</a:t>
            </a:r>
            <a:r>
              <a:rPr lang="sr-Latn-CS" sz="2600" dirty="0" smtClean="0"/>
              <a:t>увише високе дозе лекова</a:t>
            </a:r>
            <a:endParaRPr lang="sr-Cyrl-CS" sz="2600" dirty="0" smtClean="0"/>
          </a:p>
          <a:p>
            <a:pPr marL="358775" indent="-358775" eaLnBrk="1" hangingPunct="1">
              <a:lnSpc>
                <a:spcPct val="90000"/>
              </a:lnSpc>
            </a:pPr>
            <a:r>
              <a:rPr lang="sr-Cyrl-CS" sz="2600" dirty="0" smtClean="0"/>
              <a:t>А</a:t>
            </a:r>
            <a:r>
              <a:rPr lang="sr-Latn-CS" sz="2600" dirty="0" smtClean="0"/>
              <a:t>лергије</a:t>
            </a:r>
          </a:p>
          <a:p>
            <a:pPr marL="358775" indent="-358775" eaLnBrk="1" hangingPunct="1">
              <a:lnSpc>
                <a:spcPct val="90000"/>
              </a:lnSpc>
            </a:pPr>
            <a:r>
              <a:rPr lang="sr-Cyrl-CS" sz="2600" dirty="0" smtClean="0"/>
              <a:t>Г</a:t>
            </a:r>
            <a:r>
              <a:rPr lang="sr-Latn-CS" sz="2600" dirty="0" smtClean="0"/>
              <a:t>решке у лечењу</a:t>
            </a:r>
          </a:p>
          <a:p>
            <a:pPr eaLnBrk="1" hangingPunct="1">
              <a:lnSpc>
                <a:spcPct val="90000"/>
              </a:lnSpc>
            </a:pPr>
            <a:endParaRPr lang="sr-Latn-CS" sz="2800" dirty="0" smtClean="0"/>
          </a:p>
        </p:txBody>
      </p:sp>
    </p:spTree>
  </p:cSld>
  <p:clrMapOvr>
    <a:masterClrMapping/>
  </p:clrMapOvr>
  <p:transition advTm="2032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95263"/>
            <a:ext cx="8218487" cy="1146175"/>
          </a:xfrm>
        </p:spPr>
        <p:txBody>
          <a:bodyPr/>
          <a:lstStyle/>
          <a:p>
            <a:pPr eaLnBrk="1" hangingPunct="1"/>
            <a:r>
              <a:rPr lang="sr-Latn-CS" sz="3200" dirty="0" smtClean="0"/>
              <a:t>Мере за превенцију </a:t>
            </a:r>
            <a:r>
              <a:rPr lang="en-US" sz="3200" dirty="0" err="1" smtClean="0"/>
              <a:t>развоја</a:t>
            </a:r>
            <a:r>
              <a:rPr lang="en-US" sz="3200" dirty="0" smtClean="0"/>
              <a:t> </a:t>
            </a:r>
            <a:r>
              <a:rPr lang="sr-Latn-CS" sz="3200" dirty="0" smtClean="0"/>
              <a:t>Н</a:t>
            </a:r>
            <a:r>
              <a:rPr lang="sr-Cyrl-CS" sz="3200" dirty="0" smtClean="0"/>
              <a:t>Д</a:t>
            </a:r>
            <a:r>
              <a:rPr lang="sr-Latn-CS" sz="3200" dirty="0" smtClean="0"/>
              <a:t>Л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229600" cy="4824412"/>
          </a:xfrm>
        </p:spPr>
        <p:txBody>
          <a:bodyPr/>
          <a:lstStyle/>
          <a:p>
            <a:pPr marL="358775" indent="-358775" eaLnBrk="1" hangingPunct="1">
              <a:lnSpc>
                <a:spcPct val="95000"/>
              </a:lnSpc>
            </a:pPr>
            <a:r>
              <a:rPr lang="sr-Latn-CS" sz="2600" dirty="0" smtClean="0"/>
              <a:t>Да ли је лек неопходан?</a:t>
            </a:r>
            <a:endParaRPr lang="sr-Cyrl-CS" sz="2600" dirty="0" smtClean="0"/>
          </a:p>
          <a:p>
            <a:pPr marL="358775" indent="-358775" eaLnBrk="1" hangingPunct="1">
              <a:lnSpc>
                <a:spcPct val="95000"/>
              </a:lnSpc>
            </a:pPr>
            <a:r>
              <a:rPr lang="sr-Latn-CS" sz="2600" dirty="0" smtClean="0"/>
              <a:t>Који су терапијски исходи?</a:t>
            </a:r>
            <a:endParaRPr lang="sr-Cyrl-CS" sz="2600" dirty="0" smtClean="0"/>
          </a:p>
          <a:p>
            <a:pPr marL="358775" indent="-358775" eaLnBrk="1" hangingPunct="1">
              <a:lnSpc>
                <a:spcPct val="95000"/>
              </a:lnSpc>
            </a:pPr>
            <a:r>
              <a:rPr lang="sr-Latn-CS" sz="2600" dirty="0" smtClean="0"/>
              <a:t>Да ли корист превазилази ризик?</a:t>
            </a:r>
            <a:endParaRPr lang="sr-Cyrl-CS" sz="2600" dirty="0" smtClean="0"/>
          </a:p>
          <a:p>
            <a:pPr marL="358775" indent="-358775" eaLnBrk="1" hangingPunct="1">
              <a:lnSpc>
                <a:spcPct val="95000"/>
              </a:lnSpc>
            </a:pPr>
            <a:r>
              <a:rPr lang="sr-Latn-CS" sz="2600" dirty="0" smtClean="0"/>
              <a:t>Да ли се </a:t>
            </a:r>
            <a:r>
              <a:rPr lang="sr-Cyrl-CS" sz="2600" dirty="0" smtClean="0"/>
              <a:t>лек </a:t>
            </a:r>
            <a:r>
              <a:rPr lang="sr-Latn-CS" sz="2600" dirty="0" smtClean="0"/>
              <a:t>користи за лечење Н</a:t>
            </a:r>
            <a:r>
              <a:rPr lang="sr-Cyrl-CS" sz="2600" smtClean="0"/>
              <a:t>Д</a:t>
            </a:r>
            <a:r>
              <a:rPr lang="sr-Latn-CS" sz="2600" smtClean="0"/>
              <a:t> </a:t>
            </a:r>
            <a:r>
              <a:rPr lang="sr-Latn-CS" sz="2600" dirty="0" smtClean="0"/>
              <a:t>другог лека?</a:t>
            </a:r>
            <a:endParaRPr lang="sr-Cyrl-CS" sz="2600" dirty="0" smtClean="0"/>
          </a:p>
          <a:p>
            <a:pPr marL="358775" indent="-358775" eaLnBrk="1" hangingPunct="1">
              <a:lnSpc>
                <a:spcPct val="95000"/>
              </a:lnSpc>
            </a:pPr>
            <a:r>
              <a:rPr lang="sr-Latn-CS" sz="2600" dirty="0" smtClean="0"/>
              <a:t>Да ли се један </a:t>
            </a:r>
            <a:r>
              <a:rPr lang="sr-Cyrl-RS" sz="2600" dirty="0" smtClean="0"/>
              <a:t>медикамент</a:t>
            </a:r>
            <a:r>
              <a:rPr lang="sr-Latn-CS" sz="2600" dirty="0" smtClean="0"/>
              <a:t> може користити за лечење више</a:t>
            </a:r>
            <a:r>
              <a:rPr lang="sr-Cyrl-CS" sz="2600" dirty="0" smtClean="0"/>
              <a:t> </a:t>
            </a:r>
            <a:r>
              <a:rPr lang="sr-Latn-CS" sz="2600" dirty="0" smtClean="0"/>
              <a:t>болести?</a:t>
            </a:r>
            <a:endParaRPr lang="sr-Cyrl-CS" sz="2600" dirty="0" smtClean="0"/>
          </a:p>
          <a:p>
            <a:pPr marL="358775" indent="-358775" eaLnBrk="1" hangingPunct="1">
              <a:lnSpc>
                <a:spcPct val="95000"/>
              </a:lnSpc>
            </a:pPr>
            <a:r>
              <a:rPr lang="sr-Latn-CS" sz="2600" dirty="0" smtClean="0"/>
              <a:t>Да ли </a:t>
            </a:r>
            <a:r>
              <a:rPr lang="sr-Cyrl-RS" sz="2600" dirty="0" smtClean="0"/>
              <a:t>лек </a:t>
            </a:r>
            <a:r>
              <a:rPr lang="sr-Latn-CS" sz="2600" dirty="0" smtClean="0"/>
              <a:t>ступа у интеракцију са другим лековима?</a:t>
            </a:r>
            <a:endParaRPr lang="sr-Cyrl-CS" sz="2600" dirty="0" smtClean="0"/>
          </a:p>
          <a:p>
            <a:pPr marL="358775" indent="-358775" eaLnBrk="1" hangingPunct="1">
              <a:lnSpc>
                <a:spcPct val="95000"/>
              </a:lnSpc>
            </a:pPr>
            <a:r>
              <a:rPr lang="sr-Latn-CS" sz="2600" dirty="0" smtClean="0"/>
              <a:t>Да ли пацијент зна зашто примењује лек, како га примењује и на које Н</a:t>
            </a:r>
            <a:r>
              <a:rPr lang="sr-Cyrl-CS" sz="2600" dirty="0" smtClean="0"/>
              <a:t>Д</a:t>
            </a:r>
            <a:r>
              <a:rPr lang="sr-Latn-CS" sz="2600" dirty="0" smtClean="0"/>
              <a:t>Л треба да обрати пажњу?</a:t>
            </a:r>
          </a:p>
        </p:txBody>
      </p:sp>
    </p:spTree>
  </p:cSld>
  <p:clrMapOvr>
    <a:masterClrMapping/>
  </p:clrMapOvr>
  <p:transition advTm="674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46038"/>
            <a:ext cx="8218487" cy="1295400"/>
          </a:xfrm>
        </p:spPr>
        <p:txBody>
          <a:bodyPr/>
          <a:lstStyle/>
          <a:p>
            <a:pPr eaLnBrk="1" hangingPunct="1"/>
            <a:r>
              <a:rPr lang="sr-Cyrl-CS" sz="3200" dirty="0" smtClean="0"/>
              <a:t>Кратко по</a:t>
            </a:r>
            <a:r>
              <a:rPr lang="sr-Cyrl-RS" sz="3200" dirty="0" smtClean="0"/>
              <a:t>д</a:t>
            </a:r>
            <a:r>
              <a:rPr lang="sr-Cyrl-CS" sz="3200" dirty="0" smtClean="0"/>
              <a:t>сећање</a:t>
            </a:r>
            <a:endParaRPr lang="en-US" sz="32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1706563"/>
            <a:ext cx="8229600" cy="4530725"/>
          </a:xfrm>
        </p:spPr>
        <p:txBody>
          <a:bodyPr/>
          <a:lstStyle/>
          <a:p>
            <a:pPr eaLnBrk="1" hangingPunct="1"/>
            <a:r>
              <a:rPr lang="sr-Cyrl-CS" sz="2700" dirty="0" smtClean="0"/>
              <a:t>Нежељено дејство лек</a:t>
            </a:r>
            <a:r>
              <a:rPr lang="sr-Latn-CS" sz="2700" dirty="0" smtClean="0"/>
              <a:t>a</a:t>
            </a:r>
            <a:r>
              <a:rPr lang="sr-Cyrl-CS" sz="2700" dirty="0" smtClean="0"/>
              <a:t> (НДЛ) представља одговор организма на лек који је штетан и ненамеран и који се јавља при дозама нормално коришћеним за профилаксу, дијагнозу или терапију болести односно измену неке физиолошке функције.</a:t>
            </a:r>
            <a:endParaRPr lang="en-US" sz="2700" dirty="0" smtClean="0"/>
          </a:p>
        </p:txBody>
      </p:sp>
    </p:spTree>
  </p:cSld>
  <p:clrMapOvr>
    <a:masterClrMapping/>
  </p:clrMapOvr>
  <p:transition advTm="1981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44450"/>
            <a:ext cx="8218487" cy="1295400"/>
          </a:xfrm>
        </p:spPr>
        <p:txBody>
          <a:bodyPr/>
          <a:lstStyle/>
          <a:p>
            <a:pPr eaLnBrk="1" hangingPunct="1"/>
            <a:r>
              <a:rPr lang="sr-Cyrl-CS" sz="3200" smtClean="0"/>
              <a:t>Како се процењује каузалност?</a:t>
            </a:r>
            <a:endParaRPr lang="en-US" sz="32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363272" cy="44116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500" dirty="0" smtClean="0"/>
              <a:t>Одговорима на следећа питања: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/>
              <a:t>Колики је временски интервал од почетка примене лека до појаве нежељеног догађаја?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Dechallenge</a:t>
            </a:r>
            <a:r>
              <a:rPr lang="sr-Cyrl-CS" sz="2400" dirty="0" smtClean="0"/>
              <a:t> – Шта се дешава по престанку примене лека?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Rechallenge</a:t>
            </a:r>
            <a:r>
              <a:rPr lang="sr-Cyrl-CS" sz="2400" dirty="0" smtClean="0"/>
              <a:t> – Шта се дешава после поновне примене лека?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b="1" u="sng" dirty="0" smtClean="0">
                <a:solidFill>
                  <a:srgbClr val="FF0000"/>
                </a:solidFill>
              </a:rPr>
              <a:t>Да ли је такво нежељено дејство већ описано?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/>
              <a:t>Да ли постоје алтернативни узроци нежељене појаве?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/>
              <a:t>Да ли постоји лабораторијска потврда?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/>
              <a:t>Да ли постоји одговарајуће биолошко објашњење настанка нежељеног догађаја?</a:t>
            </a:r>
            <a:endParaRPr lang="en-US" sz="2400" dirty="0" smtClean="0"/>
          </a:p>
        </p:txBody>
      </p:sp>
    </p:spTree>
  </p:cSld>
  <p:clrMapOvr>
    <a:masterClrMapping/>
  </p:clrMapOvr>
  <p:transition advTm="4328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44450"/>
            <a:ext cx="8218487" cy="1295400"/>
          </a:xfrm>
        </p:spPr>
        <p:txBody>
          <a:bodyPr/>
          <a:lstStyle/>
          <a:p>
            <a:pPr eaLnBrk="1" hangingPunct="1"/>
            <a:r>
              <a:rPr lang="sr-Cyrl-CS" sz="3200" dirty="0" smtClean="0"/>
              <a:t>Методе откривања НДЛ</a:t>
            </a:r>
            <a:endParaRPr lang="en-US" sz="32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30065"/>
            <a:ext cx="8229600" cy="4967287"/>
          </a:xfrm>
        </p:spPr>
        <p:txBody>
          <a:bodyPr/>
          <a:lstStyle/>
          <a:p>
            <a:pPr marL="360363" indent="-360363" eaLnBrk="1" hangingPunct="1">
              <a:spcBef>
                <a:spcPts val="600"/>
              </a:spcBef>
            </a:pPr>
            <a:r>
              <a:rPr lang="sr-Cyrl-CS" sz="2600" dirty="0" smtClean="0"/>
              <a:t>Пасивне</a:t>
            </a:r>
          </a:p>
          <a:p>
            <a:pPr marL="719138" lvl="2" indent="-358775" eaLnBrk="1" hangingPunct="1">
              <a:spcBef>
                <a:spcPts val="600"/>
              </a:spcBef>
              <a:tabLst>
                <a:tab pos="719138" algn="l"/>
              </a:tabLst>
            </a:pPr>
            <a:r>
              <a:rPr lang="sr-Cyrl-CS" sz="2600" dirty="0" smtClean="0"/>
              <a:t>Спонтано пријављивање</a:t>
            </a:r>
          </a:p>
          <a:p>
            <a:pPr marL="719138" lvl="2" indent="-358775" eaLnBrk="1" hangingPunct="1">
              <a:spcBef>
                <a:spcPts val="600"/>
              </a:spcBef>
              <a:tabLst>
                <a:tab pos="719138" algn="l"/>
              </a:tabLst>
            </a:pPr>
            <a:r>
              <a:rPr lang="sr-Cyrl-CS" sz="2600" dirty="0" smtClean="0"/>
              <a:t>Прикази случајева у литератури</a:t>
            </a:r>
          </a:p>
          <a:p>
            <a:pPr marL="360363" indent="-360363" eaLnBrk="1" hangingPunct="1">
              <a:spcBef>
                <a:spcPts val="600"/>
              </a:spcBef>
            </a:pPr>
            <a:r>
              <a:rPr lang="sr-Cyrl-CS" sz="2600" dirty="0" smtClean="0"/>
              <a:t>Подстакнуто пријављивање НДЛ</a:t>
            </a:r>
          </a:p>
        </p:txBody>
      </p:sp>
    </p:spTree>
  </p:cSld>
  <p:clrMapOvr>
    <a:masterClrMapping/>
  </p:clrMapOvr>
  <p:transition advTm="11565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2238"/>
            <a:ext cx="8208144" cy="1218530"/>
          </a:xfrm>
        </p:spPr>
        <p:txBody>
          <a:bodyPr/>
          <a:lstStyle/>
          <a:p>
            <a:r>
              <a:rPr lang="sr-Cyrl-CS" sz="3200" dirty="0" smtClean="0"/>
              <a:t>Методе откривања НДЛ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681634"/>
            <a:ext cx="8229600" cy="4411662"/>
          </a:xfrm>
        </p:spPr>
        <p:txBody>
          <a:bodyPr/>
          <a:lstStyle/>
          <a:p>
            <a:pPr marL="360363" indent="-360363" eaLnBrk="1" hangingPunct="1">
              <a:spcBef>
                <a:spcPts val="600"/>
              </a:spcBef>
            </a:pPr>
            <a:r>
              <a:rPr lang="sr-Cyrl-CS" sz="2600" dirty="0" smtClean="0"/>
              <a:t>Активно прикупљање НДЛ</a:t>
            </a:r>
          </a:p>
          <a:p>
            <a:pPr marL="719138" lvl="2" indent="-358775" eaLnBrk="1" hangingPunct="1">
              <a:spcBef>
                <a:spcPts val="600"/>
              </a:spcBef>
            </a:pPr>
            <a:r>
              <a:rPr lang="sr-Cyrl-CS" sz="2600" dirty="0" smtClean="0"/>
              <a:t>Са “стражарских” места</a:t>
            </a:r>
          </a:p>
          <a:p>
            <a:pPr marL="719138" lvl="2" indent="-358775" eaLnBrk="1" hangingPunct="1">
              <a:spcBef>
                <a:spcPts val="600"/>
              </a:spcBef>
            </a:pPr>
            <a:r>
              <a:rPr lang="sr-Cyrl-CS" sz="2600" dirty="0" smtClean="0"/>
              <a:t>Праћење сваког случаја прописивања лека</a:t>
            </a:r>
          </a:p>
          <a:p>
            <a:pPr marL="719138" lvl="2" indent="-358775" eaLnBrk="1" hangingPunct="1">
              <a:spcBef>
                <a:spcPts val="600"/>
              </a:spcBef>
            </a:pPr>
            <a:r>
              <a:rPr lang="sr-Cyrl-CS" sz="2600" dirty="0" smtClean="0"/>
              <a:t>Регистри</a:t>
            </a:r>
          </a:p>
          <a:p>
            <a:endParaRPr lang="en-GB" dirty="0"/>
          </a:p>
        </p:txBody>
      </p:sp>
    </p:spTree>
  </p:cSld>
  <p:clrMapOvr>
    <a:masterClrMapping/>
  </p:clrMapOvr>
  <p:transition advTm="14806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2238"/>
            <a:ext cx="8280152" cy="1218530"/>
          </a:xfrm>
        </p:spPr>
        <p:txBody>
          <a:bodyPr/>
          <a:lstStyle/>
          <a:p>
            <a:r>
              <a:rPr lang="sr-Cyrl-CS" sz="3200" dirty="0" smtClean="0"/>
              <a:t>Методе откривања НДЛ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9626"/>
            <a:ext cx="8229600" cy="4411662"/>
          </a:xfrm>
        </p:spPr>
        <p:txBody>
          <a:bodyPr/>
          <a:lstStyle/>
          <a:p>
            <a:pPr marL="360363" indent="-360363" eaLnBrk="1" hangingPunct="1"/>
            <a:r>
              <a:rPr lang="sr-Cyrl-CS" sz="2600" dirty="0" smtClean="0"/>
              <a:t>Компаративне студије</a:t>
            </a:r>
            <a:endParaRPr lang="sr-Latn-CS" sz="2600" dirty="0" smtClean="0"/>
          </a:p>
          <a:p>
            <a:pPr marL="719138" lvl="2" indent="-358775" eaLnBrk="1" hangingPunct="1"/>
            <a:r>
              <a:rPr lang="sr-Cyrl-CS" sz="2600" dirty="0" smtClean="0"/>
              <a:t>Студије пресек</a:t>
            </a:r>
            <a:r>
              <a:rPr lang="sr-Latn-CS" sz="2600" dirty="0" smtClean="0"/>
              <a:t>a</a:t>
            </a:r>
          </a:p>
          <a:p>
            <a:pPr marL="719138" lvl="2" indent="-358775" eaLnBrk="1" hangingPunct="1"/>
            <a:r>
              <a:rPr lang="sr-Cyrl-CS" sz="2600" dirty="0" smtClean="0"/>
              <a:t>Студије “случај-контрола”</a:t>
            </a:r>
            <a:endParaRPr lang="sr-Latn-CS" sz="2600" dirty="0" smtClean="0"/>
          </a:p>
          <a:p>
            <a:pPr marL="719138" lvl="2" indent="-358775" eaLnBrk="1" hangingPunct="1"/>
            <a:r>
              <a:rPr lang="sr-Cyrl-CS" sz="2600" dirty="0" smtClean="0"/>
              <a:t>Кохортне студије</a:t>
            </a:r>
          </a:p>
          <a:p>
            <a:pPr marL="360363" indent="-360363" eaLnBrk="1" hangingPunct="1"/>
            <a:r>
              <a:rPr lang="sr-Cyrl-CS" sz="2600" dirty="0" smtClean="0"/>
              <a:t>Клиничке студије </a:t>
            </a:r>
            <a:r>
              <a:rPr lang="sr-Latn-RS" sz="2600" dirty="0" smtClean="0"/>
              <a:t>(</a:t>
            </a:r>
            <a:r>
              <a:rPr lang="sr-Cyrl-RS" sz="2600" dirty="0" smtClean="0"/>
              <a:t>циљане)</a:t>
            </a:r>
            <a:endParaRPr lang="sr-Cyrl-CS" sz="2600" dirty="0" smtClean="0"/>
          </a:p>
          <a:p>
            <a:pPr marL="360363" indent="-360363" eaLnBrk="1" hangingPunct="1"/>
            <a:r>
              <a:rPr lang="sr-Cyrl-RS" sz="2600" dirty="0" smtClean="0"/>
              <a:t>Студије коришћења лекова</a:t>
            </a:r>
            <a:endParaRPr lang="en-US" sz="2600" dirty="0" smtClean="0"/>
          </a:p>
          <a:p>
            <a:endParaRPr lang="en-GB" sz="2600" dirty="0"/>
          </a:p>
        </p:txBody>
      </p:sp>
    </p:spTree>
  </p:cSld>
  <p:clrMapOvr>
    <a:masterClrMapping/>
  </p:clrMapOvr>
  <p:transition advTm="16884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60375"/>
            <a:ext cx="8218487" cy="881063"/>
          </a:xfrm>
        </p:spPr>
        <p:txBody>
          <a:bodyPr/>
          <a:lstStyle/>
          <a:p>
            <a:pPr eaLnBrk="1" hangingPunct="1"/>
            <a:r>
              <a:rPr lang="sr-Cyrl-CS" sz="3200" dirty="0" smtClean="0"/>
              <a:t>Пример...</a:t>
            </a:r>
            <a:endParaRPr lang="sr-Latn-CS" sz="32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9" y="1628800"/>
            <a:ext cx="8425184" cy="4896544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600" dirty="0" smtClean="0"/>
              <a:t>36-годишњи мушкарац је, након операције слепог црева,</a:t>
            </a:r>
            <a:r>
              <a:rPr lang="sr-Cyrl-CS" sz="2600" dirty="0" smtClean="0"/>
              <a:t> </a:t>
            </a:r>
            <a:r>
              <a:rPr lang="sr-Latn-CS" sz="2600" dirty="0" smtClean="0"/>
              <a:t>пребачен на неурологију </a:t>
            </a:r>
            <a:r>
              <a:rPr lang="sr-Cyrl-RS" sz="2600" dirty="0" smtClean="0"/>
              <a:t>због следећих симптома/знакова:</a:t>
            </a:r>
            <a:r>
              <a:rPr lang="sr-Latn-CS" sz="2600" dirty="0" smtClean="0"/>
              <a:t> тремор при</a:t>
            </a:r>
            <a:r>
              <a:rPr lang="sr-Cyrl-CS" sz="2600" dirty="0" smtClean="0"/>
              <a:t> </a:t>
            </a:r>
            <a:r>
              <a:rPr lang="sr-Latn-CS" sz="2600" dirty="0" smtClean="0"/>
              <a:t>мировању</a:t>
            </a:r>
            <a:r>
              <a:rPr lang="sr-Cyrl-RS" sz="2600" dirty="0" smtClean="0"/>
              <a:t>, ригор,</a:t>
            </a:r>
            <a:r>
              <a:rPr lang="sr-Latn-CS" sz="2600" dirty="0" smtClean="0"/>
              <a:t> брадикинезиј</a:t>
            </a:r>
            <a:r>
              <a:rPr lang="sr-Cyrl-RS" sz="2600" dirty="0" smtClean="0"/>
              <a:t>а.</a:t>
            </a:r>
            <a:endParaRPr lang="sr-Latn-CS" sz="2600" dirty="0" smtClean="0"/>
          </a:p>
          <a:p>
            <a:pPr eaLnBrk="1" hangingPunct="1">
              <a:lnSpc>
                <a:spcPct val="95000"/>
              </a:lnSpc>
            </a:pPr>
            <a:r>
              <a:rPr lang="sr-Latn-CS" sz="2600" dirty="0" smtClean="0"/>
              <a:t>Пре операције</a:t>
            </a:r>
            <a:r>
              <a:rPr lang="sr-Cyrl-CS" sz="2600" dirty="0" smtClean="0"/>
              <a:t>,</a:t>
            </a:r>
            <a:r>
              <a:rPr lang="sr-Latn-CS" sz="2600" dirty="0" smtClean="0"/>
              <a:t> пацијент није </a:t>
            </a:r>
            <a:r>
              <a:rPr lang="sr-Cyrl-CS" sz="2600" dirty="0" smtClean="0"/>
              <a:t>узимао</a:t>
            </a:r>
            <a:r>
              <a:rPr lang="sr-Latn-CS" sz="2600" dirty="0" smtClean="0"/>
              <a:t> лекове.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600" dirty="0" smtClean="0"/>
              <a:t>Операција је протекла без икаквих нежељених исхода. </a:t>
            </a:r>
            <a:endParaRPr lang="sr-Cyrl-CS" sz="2600" dirty="0" smtClean="0"/>
          </a:p>
          <a:p>
            <a:pPr eaLnBrk="1" hangingPunct="1">
              <a:lnSpc>
                <a:spcPct val="95000"/>
              </a:lnSpc>
            </a:pPr>
            <a:r>
              <a:rPr lang="sr-Latn-CS" sz="2600" dirty="0" smtClean="0"/>
              <a:t>У</a:t>
            </a:r>
            <a:r>
              <a:rPr lang="sr-Cyrl-CS" sz="2600" dirty="0" smtClean="0"/>
              <a:t> </a:t>
            </a:r>
            <a:r>
              <a:rPr lang="sr-Latn-CS" sz="2600" dirty="0" smtClean="0"/>
              <a:t>породици није било пацијената са Паркинсонизмом.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600" dirty="0" smtClean="0"/>
              <a:t>Лабораторијски налази: уредни.</a:t>
            </a:r>
          </a:p>
        </p:txBody>
      </p:sp>
    </p:spTree>
  </p:cSld>
  <p:clrMapOvr>
    <a:masterClrMapping/>
  </p:clrMapOvr>
  <p:transition advTm="3071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4450"/>
            <a:ext cx="8218487" cy="1295400"/>
          </a:xfrm>
        </p:spPr>
        <p:txBody>
          <a:bodyPr/>
          <a:lstStyle/>
          <a:p>
            <a:pPr eaLnBrk="1" hangingPunct="1"/>
            <a:r>
              <a:rPr lang="sr-Latn-CS" sz="3200" smtClean="0"/>
              <a:t>Паркинсонизам?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229600" cy="4752975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Cyrl-CS" sz="2700" dirty="0" smtClean="0"/>
              <a:t>П</a:t>
            </a:r>
            <a:r>
              <a:rPr lang="sr-Latn-CS" sz="2700" dirty="0" smtClean="0"/>
              <a:t>реопера</a:t>
            </a:r>
            <a:r>
              <a:rPr lang="sr-Cyrl-CS" sz="2700" dirty="0" smtClean="0"/>
              <a:t>тивно су </a:t>
            </a:r>
            <a:r>
              <a:rPr lang="sr-Latn-CS" sz="2700" dirty="0" smtClean="0"/>
              <a:t>примењен</a:t>
            </a:r>
            <a:r>
              <a:rPr lang="sr-Cyrl-CS" sz="2700" dirty="0" smtClean="0"/>
              <a:t>и </a:t>
            </a:r>
            <a:r>
              <a:rPr lang="sr-Latn-CS" sz="2700" dirty="0" smtClean="0"/>
              <a:t>диазепам,</a:t>
            </a:r>
            <a:r>
              <a:rPr lang="sr-Cyrl-CS" sz="2700" dirty="0" smtClean="0"/>
              <a:t> </a:t>
            </a:r>
            <a:r>
              <a:rPr lang="sr-Latn-CS" sz="2700" dirty="0" smtClean="0"/>
              <a:t>почетна доза атропина</a:t>
            </a:r>
            <a:r>
              <a:rPr lang="sr-Cyrl-RS" sz="2700" dirty="0" smtClean="0"/>
              <a:t> и </a:t>
            </a:r>
            <a:r>
              <a:rPr lang="sr-Latn-CS" sz="2700" dirty="0" smtClean="0"/>
              <a:t>петидин.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700" dirty="0" smtClean="0"/>
              <a:t>У току операције је примењиван халотан за</a:t>
            </a:r>
            <a:r>
              <a:rPr lang="sr-Cyrl-CS" sz="2700" dirty="0" smtClean="0"/>
              <a:t> </a:t>
            </a:r>
            <a:r>
              <a:rPr lang="sr-Latn-CS" sz="2700" dirty="0" smtClean="0"/>
              <a:t>постизање опште анестезије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700" dirty="0" smtClean="0"/>
              <a:t>Постоперативн</a:t>
            </a:r>
            <a:r>
              <a:rPr lang="sr-Cyrl-RS" sz="2700" dirty="0" smtClean="0"/>
              <a:t>о: </a:t>
            </a:r>
            <a:r>
              <a:rPr lang="sr-Latn-CS" sz="2700" dirty="0" smtClean="0"/>
              <a:t>ампицилин и</a:t>
            </a:r>
            <a:r>
              <a:rPr lang="sr-Cyrl-CS" sz="2700" dirty="0" smtClean="0"/>
              <a:t> </a:t>
            </a:r>
            <a:r>
              <a:rPr lang="sr-Latn-CS" sz="2700" dirty="0" smtClean="0"/>
              <a:t>клоксацилин</a:t>
            </a:r>
            <a:r>
              <a:rPr lang="sr-Cyrl-RS" sz="2700" dirty="0" smtClean="0"/>
              <a:t>, 7</a:t>
            </a:r>
            <a:r>
              <a:rPr lang="sr-Latn-CS" sz="2700" dirty="0" smtClean="0"/>
              <a:t> дана и трамадол</a:t>
            </a:r>
            <a:r>
              <a:rPr lang="sr-Cyrl-CS" sz="2700" dirty="0" smtClean="0"/>
              <a:t>,</a:t>
            </a:r>
            <a:r>
              <a:rPr lang="sr-Latn-CS" sz="2700" dirty="0" smtClean="0"/>
              <a:t> </a:t>
            </a:r>
            <a:r>
              <a:rPr lang="sr-Cyrl-RS" sz="2700" dirty="0" smtClean="0"/>
              <a:t>5</a:t>
            </a:r>
            <a:r>
              <a:rPr lang="sr-Latn-CS" sz="2700" dirty="0" smtClean="0"/>
              <a:t> дана.</a:t>
            </a:r>
          </a:p>
        </p:txBody>
      </p:sp>
    </p:spTree>
  </p:cSld>
  <p:clrMapOvr>
    <a:masterClrMapping/>
  </p:clrMapOvr>
  <p:transition advTm="2372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4450"/>
            <a:ext cx="8218487" cy="1295400"/>
          </a:xfrm>
        </p:spPr>
        <p:txBody>
          <a:bodyPr/>
          <a:lstStyle/>
          <a:p>
            <a:pPr eaLnBrk="1" hangingPunct="1"/>
            <a:r>
              <a:rPr lang="sr-Latn-CS" sz="3200" smtClean="0"/>
              <a:t>Н</a:t>
            </a:r>
            <a:r>
              <a:rPr lang="sr-Cyrl-CS" sz="3200" smtClean="0"/>
              <a:t>Д</a:t>
            </a:r>
            <a:r>
              <a:rPr lang="sr-Latn-CS" sz="3200" smtClean="0"/>
              <a:t>Л?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6563"/>
            <a:ext cx="8229600" cy="4530725"/>
          </a:xfrm>
        </p:spPr>
        <p:txBody>
          <a:bodyPr/>
          <a:lstStyle/>
          <a:p>
            <a:pPr eaLnBrk="1" hangingPunct="1"/>
            <a:r>
              <a:rPr lang="sr-Latn-CS" sz="2700" dirty="0" smtClean="0"/>
              <a:t>Паркинсонизам изазван применом лекова?</a:t>
            </a:r>
          </a:p>
          <a:p>
            <a:pPr eaLnBrk="1" hangingPunct="1"/>
            <a:r>
              <a:rPr lang="sr-Latn-CS" sz="2700" dirty="0" smtClean="0"/>
              <a:t>Ко би могао бити узрочник?</a:t>
            </a:r>
          </a:p>
          <a:p>
            <a:pPr eaLnBrk="1" hangingPunct="1"/>
            <a:r>
              <a:rPr lang="sr-Latn-CS" sz="2700" dirty="0" smtClean="0"/>
              <a:t>Паркинсонизам настаје услед недостатка допамина – антагонисти допамина могу изазвати ову болест</a:t>
            </a:r>
          </a:p>
          <a:p>
            <a:pPr eaLnBrk="1" hangingPunct="1"/>
            <a:r>
              <a:rPr lang="sr-Cyrl-CS" sz="2700" dirty="0" smtClean="0"/>
              <a:t>З</a:t>
            </a:r>
            <a:r>
              <a:rPr lang="sr-Latn-CS" sz="2700" dirty="0" smtClean="0"/>
              <a:t>а халотан је показано да снижава ниво</a:t>
            </a:r>
            <a:r>
              <a:rPr lang="sr-Cyrl-CS" sz="2700" dirty="0" smtClean="0"/>
              <a:t> </a:t>
            </a:r>
            <a:r>
              <a:rPr lang="sr-Latn-CS" sz="2700" dirty="0" smtClean="0"/>
              <a:t>допамина у анималним студијама. Код </a:t>
            </a:r>
            <a:r>
              <a:rPr lang="sr-Latn-CS" sz="2700" smtClean="0"/>
              <a:t>човека?</a:t>
            </a:r>
          </a:p>
        </p:txBody>
      </p:sp>
    </p:spTree>
  </p:cSld>
  <p:clrMapOvr>
    <a:masterClrMapping/>
  </p:clrMapOvr>
  <p:transition advTm="3552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482</TotalTime>
  <Words>835</Words>
  <Application>Microsoft Office PowerPoint</Application>
  <PresentationFormat>On-screen Show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Network</vt:lpstr>
      <vt:lpstr>ИНТЕГРИСАНЕ АКАДЕМСКЕ СТУДИЈЕ ФАРМАЦИЈЕ Д05 - Фармаковигиланца  Предавање 4</vt:lpstr>
      <vt:lpstr>Кратко подсећање</vt:lpstr>
      <vt:lpstr>Како се процењује каузалност?</vt:lpstr>
      <vt:lpstr>Методе откривања НДЛ</vt:lpstr>
      <vt:lpstr>Методе откривања НДЛ</vt:lpstr>
      <vt:lpstr>Методе откривања НДЛ</vt:lpstr>
      <vt:lpstr>Пример...</vt:lpstr>
      <vt:lpstr>Паркинсонизам?</vt:lpstr>
      <vt:lpstr>НДЛ?</vt:lpstr>
      <vt:lpstr>Епилог</vt:lpstr>
      <vt:lpstr>Пример...</vt:lpstr>
      <vt:lpstr>“Терапеутске трагедије”</vt:lpstr>
      <vt:lpstr>“Терапеутске трагедије”</vt:lpstr>
      <vt:lpstr>“Терапеутске трагедије”</vt:lpstr>
      <vt:lpstr>Могући узроци нежељених реакција у пракси</vt:lpstr>
      <vt:lpstr>Мере за превенцију развоја НДЛ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Marko</dc:creator>
  <cp:lastModifiedBy>Marko</cp:lastModifiedBy>
  <cp:revision>265</cp:revision>
  <dcterms:created xsi:type="dcterms:W3CDTF">2012-03-05T11:20:01Z</dcterms:created>
  <dcterms:modified xsi:type="dcterms:W3CDTF">2021-08-24T06:42:05Z</dcterms:modified>
</cp:coreProperties>
</file>